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2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AEAE-426C-4D33-885D-D5E98D95860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DFA8-614A-47E2-8B0F-DF16D78CBBC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AEAE-426C-4D33-885D-D5E98D95860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DFA8-614A-47E2-8B0F-DF16D78CBB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AEAE-426C-4D33-885D-D5E98D95860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DFA8-614A-47E2-8B0F-DF16D78CBB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AEAE-426C-4D33-885D-D5E98D95860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DFA8-614A-47E2-8B0F-DF16D78CBB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AEAE-426C-4D33-885D-D5E98D95860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DFA8-614A-47E2-8B0F-DF16D78CBB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AEAE-426C-4D33-885D-D5E98D95860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DFA8-614A-47E2-8B0F-DF16D78CBB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AEAE-426C-4D33-885D-D5E98D95860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DFA8-614A-47E2-8B0F-DF16D78CBBC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AEAE-426C-4D33-885D-D5E98D95860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DFA8-614A-47E2-8B0F-DF16D78CBB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AEAE-426C-4D33-885D-D5E98D95860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DFA8-614A-47E2-8B0F-DF16D78CBB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AEAE-426C-4D33-885D-D5E98D95860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DFA8-614A-47E2-8B0F-DF16D78CBBC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AEAE-426C-4D33-885D-D5E98D95860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DFA8-614A-47E2-8B0F-DF16D78CBB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CCDAEAE-426C-4D33-885D-D5E98D95860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ADEDFA8-614A-47E2-8B0F-DF16D78CBB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230425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Права и обязанности молодого специалиста </a:t>
            </a:r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3"/>
            <a:ext cx="5867411" cy="264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50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543800" cy="91440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Кто такие молодые специалисты?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2348880"/>
            <a:ext cx="6096000" cy="365759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400" b="1" dirty="0" smtClean="0"/>
              <a:t>Молодыми специалистами </a:t>
            </a:r>
            <a:r>
              <a:rPr lang="ru-RU" dirty="0" smtClean="0"/>
              <a:t>являются выпускники высших и средних специальных учебных заведений, закончившие полный курс обучения, и направленные на работу комиссией по персональному распределению (при наличии свидетельства). Они считаются специалистами в течение 2 лет со дня заключения трудового договора с нанимателем. Выпускники государственных высших и средних специальных учебных заведений, окончившие их без отрыва от производства,  персональному распределению не подлежат, в таком порядке они могут быть направлены на работу только по их желанию, просьбе. В этом случае они также считаются специалистами со всеми вытекающими отсюда гарантиями, правами и обязанностями.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14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496944" cy="1600200"/>
          </a:xfrm>
        </p:spPr>
        <p:txBody>
          <a:bodyPr>
            <a:noAutofit/>
          </a:bodyPr>
          <a:lstStyle/>
          <a:p>
            <a:r>
              <a:rPr lang="ru-RU" sz="4400" dirty="0"/>
              <a:t>ОБЯЗАННОСТИ МОЛОДОГО СПЕЦИАЛИСТА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3972" y="1988840"/>
            <a:ext cx="754380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	1</a:t>
            </a:r>
            <a:r>
              <a:rPr lang="ru-RU" sz="1600" dirty="0"/>
              <a:t>.  Кандидатура  молодого  специалиста  для  закрепления  наставника </a:t>
            </a:r>
          </a:p>
          <a:p>
            <a:pPr marL="0" indent="0">
              <a:buNone/>
            </a:pPr>
            <a:r>
              <a:rPr lang="ru-RU" sz="1600" dirty="0"/>
              <a:t>рассматривается на заседании ЦК с указанием срока наставничества и будущей </a:t>
            </a:r>
          </a:p>
          <a:p>
            <a:pPr marL="0" indent="0">
              <a:buNone/>
            </a:pPr>
            <a:r>
              <a:rPr lang="ru-RU" sz="1600" dirty="0"/>
              <a:t>специализации и утверждается приказом директора колледжа. </a:t>
            </a:r>
          </a:p>
          <a:p>
            <a:pPr marL="0" indent="0">
              <a:buNone/>
            </a:pPr>
            <a:r>
              <a:rPr lang="ru-RU" sz="1600" dirty="0" smtClean="0"/>
              <a:t>	2</a:t>
            </a:r>
            <a:r>
              <a:rPr lang="ru-RU" sz="1600" dirty="0"/>
              <a:t>. В период наставничества молодой специалист обязан: </a:t>
            </a:r>
          </a:p>
          <a:p>
            <a:r>
              <a:rPr lang="ru-RU" sz="1600" dirty="0" smtClean="0"/>
              <a:t>изучать </a:t>
            </a:r>
            <a:r>
              <a:rPr lang="ru-RU" sz="1600" dirty="0"/>
              <a:t>Закон ДНР  «Об образовании», нормативные акты, определяющие </a:t>
            </a:r>
            <a:r>
              <a:rPr lang="ru-RU" sz="1600" dirty="0" smtClean="0"/>
              <a:t>его </a:t>
            </a:r>
            <a:r>
              <a:rPr lang="ru-RU" sz="1600" dirty="0"/>
              <a:t>служебную деятельность, структуру, штаты, особенности деятельности </a:t>
            </a:r>
            <a:r>
              <a:rPr lang="ru-RU" sz="1600" dirty="0" smtClean="0"/>
              <a:t>колледжа </a:t>
            </a:r>
            <a:r>
              <a:rPr lang="ru-RU" sz="1600" dirty="0"/>
              <a:t>и функциональные обязанности по занимаемой должности; </a:t>
            </a:r>
          </a:p>
          <a:p>
            <a:r>
              <a:rPr lang="ru-RU" sz="1600" dirty="0" smtClean="0"/>
              <a:t>выполнять </a:t>
            </a:r>
            <a:r>
              <a:rPr lang="ru-RU" sz="1600" dirty="0"/>
              <a:t>план профессионального становления в </a:t>
            </a:r>
            <a:r>
              <a:rPr lang="ru-RU" sz="1600" dirty="0" smtClean="0"/>
              <a:t>установленные </a:t>
            </a:r>
            <a:r>
              <a:rPr lang="ru-RU" sz="1600" dirty="0"/>
              <a:t>сроки; </a:t>
            </a:r>
          </a:p>
          <a:p>
            <a:r>
              <a:rPr lang="ru-RU" sz="1600" dirty="0"/>
              <a:t>постоянно  работать  над  повышением  профессионального  мастерства, </a:t>
            </a:r>
          </a:p>
          <a:p>
            <a:r>
              <a:rPr lang="ru-RU" sz="1600" dirty="0"/>
              <a:t>овладевать практическими навыками по занимаемой должности; </a:t>
            </a:r>
          </a:p>
          <a:p>
            <a:r>
              <a:rPr lang="ru-RU" sz="1600" dirty="0" smtClean="0"/>
              <a:t>учиться </a:t>
            </a:r>
            <a:r>
              <a:rPr lang="ru-RU" sz="1600" dirty="0"/>
              <a:t>у наставника передовым методам и формам работы, правильно </a:t>
            </a:r>
            <a:r>
              <a:rPr lang="ru-RU" sz="1600" dirty="0" smtClean="0"/>
              <a:t>строить </a:t>
            </a:r>
            <a:r>
              <a:rPr lang="ru-RU" sz="1600" dirty="0"/>
              <a:t>свои взаимоотношения с ним; </a:t>
            </a:r>
          </a:p>
          <a:p>
            <a:r>
              <a:rPr lang="ru-RU" sz="1600" dirty="0" smtClean="0"/>
              <a:t>совершенствовать </a:t>
            </a:r>
            <a:r>
              <a:rPr lang="ru-RU" sz="1600" dirty="0"/>
              <a:t>свой общеобразовательный и культурный уровень; </a:t>
            </a:r>
          </a:p>
          <a:p>
            <a:r>
              <a:rPr lang="ru-RU" sz="1600" dirty="0" smtClean="0"/>
              <a:t>периодически  </a:t>
            </a:r>
            <a:r>
              <a:rPr lang="ru-RU" sz="1600" dirty="0"/>
              <a:t>отчитываться  о  своей  работе  перед  наставником  и </a:t>
            </a:r>
            <a:r>
              <a:rPr lang="ru-RU" sz="1600" dirty="0" smtClean="0"/>
              <a:t>председателем </a:t>
            </a:r>
            <a:r>
              <a:rPr lang="ru-RU" sz="1600" dirty="0"/>
              <a:t>цикловой  </a:t>
            </a:r>
            <a:r>
              <a:rPr lang="ru-RU" sz="1600" dirty="0" smtClean="0"/>
              <a:t>комиссии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1787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776864" cy="1600200"/>
          </a:xfrm>
        </p:spPr>
        <p:txBody>
          <a:bodyPr>
            <a:normAutofit/>
          </a:bodyPr>
          <a:lstStyle/>
          <a:p>
            <a:r>
              <a:rPr lang="ru-RU" sz="4400" dirty="0"/>
              <a:t> ПРАВА МОЛОДОГО СПЕЦИАЛИСТА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28800"/>
            <a:ext cx="7543800" cy="43924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800" b="1" dirty="0"/>
              <a:t>Молодой специалист имеет право: </a:t>
            </a:r>
          </a:p>
          <a:p>
            <a:pPr marL="0" indent="0">
              <a:buNone/>
            </a:pPr>
            <a:endParaRPr lang="ru-RU" sz="3200" b="1" dirty="0"/>
          </a:p>
          <a:p>
            <a:r>
              <a:rPr lang="ru-RU" sz="3400" dirty="0"/>
              <a:t>вносить  на  рассмотрение  </a:t>
            </a:r>
            <a:r>
              <a:rPr lang="ru-RU" sz="3400" dirty="0" smtClean="0"/>
              <a:t>администрации  </a:t>
            </a:r>
            <a:r>
              <a:rPr lang="ru-RU" sz="3400" dirty="0"/>
              <a:t>колледжа  предложения  по </a:t>
            </a:r>
            <a:r>
              <a:rPr lang="ru-RU" sz="3400" dirty="0" smtClean="0"/>
              <a:t>совершенствованию </a:t>
            </a:r>
            <a:r>
              <a:rPr lang="ru-RU" sz="3400" dirty="0"/>
              <a:t>работы, связанной с наставничеством; </a:t>
            </a:r>
          </a:p>
          <a:p>
            <a:r>
              <a:rPr lang="ru-RU" sz="3400" dirty="0"/>
              <a:t>защищать профессиональную честь и достоинство; </a:t>
            </a:r>
          </a:p>
          <a:p>
            <a:r>
              <a:rPr lang="ru-RU" sz="3400" dirty="0"/>
              <a:t>знакомиться с </a:t>
            </a:r>
            <a:r>
              <a:rPr lang="ru-RU" sz="3400" dirty="0" smtClean="0"/>
              <a:t>замечаниями и </a:t>
            </a:r>
            <a:r>
              <a:rPr lang="ru-RU" sz="3400" dirty="0"/>
              <a:t>другими документами, содержащими оценку </a:t>
            </a:r>
            <a:r>
              <a:rPr lang="ru-RU" sz="3400" dirty="0" smtClean="0"/>
              <a:t>его </a:t>
            </a:r>
            <a:r>
              <a:rPr lang="ru-RU" sz="3400" dirty="0"/>
              <a:t>работы, давать по ним объяснения; </a:t>
            </a:r>
          </a:p>
          <a:p>
            <a:r>
              <a:rPr lang="ru-RU" sz="3400" dirty="0" smtClean="0"/>
              <a:t>посещать </a:t>
            </a:r>
            <a:r>
              <a:rPr lang="ru-RU" sz="3400" dirty="0"/>
              <a:t>другие образовательные </a:t>
            </a:r>
            <a:r>
              <a:rPr lang="ru-RU" sz="3400" dirty="0" smtClean="0"/>
              <a:t>учреждения по </a:t>
            </a:r>
            <a:r>
              <a:rPr lang="ru-RU" sz="3400" dirty="0"/>
              <a:t>вопросам </a:t>
            </a:r>
            <a:r>
              <a:rPr lang="ru-RU" sz="3400" dirty="0" smtClean="0"/>
              <a:t>педагогической деятельности; </a:t>
            </a:r>
            <a:endParaRPr lang="ru-RU" sz="3400" dirty="0"/>
          </a:p>
          <a:p>
            <a:r>
              <a:rPr lang="ru-RU" sz="3400" dirty="0" smtClean="0"/>
              <a:t>повышать </a:t>
            </a:r>
            <a:r>
              <a:rPr lang="ru-RU" sz="3400" dirty="0"/>
              <a:t>квалификацию удобным для себя способом; </a:t>
            </a:r>
          </a:p>
          <a:p>
            <a:r>
              <a:rPr lang="ru-RU" sz="3400" dirty="0"/>
              <a:t>защищать свои интересы самостоятельно или через представителя, в том </a:t>
            </a:r>
            <a:r>
              <a:rPr lang="ru-RU" sz="3400" dirty="0" smtClean="0"/>
              <a:t>числе  </a:t>
            </a:r>
            <a:r>
              <a:rPr lang="ru-RU" sz="3400" dirty="0"/>
              <a:t>адвоката,  в  случае  дисциплинарного  или  </a:t>
            </a:r>
            <a:r>
              <a:rPr lang="ru-RU" sz="3400" dirty="0" smtClean="0"/>
              <a:t>служебного  </a:t>
            </a:r>
            <a:r>
              <a:rPr lang="ru-RU" sz="3400" dirty="0"/>
              <a:t>расследования, </a:t>
            </a:r>
            <a:r>
              <a:rPr lang="ru-RU" sz="3400" dirty="0" smtClean="0"/>
              <a:t>связанного </a:t>
            </a:r>
            <a:r>
              <a:rPr lang="ru-RU" sz="3400" dirty="0"/>
              <a:t>с нарушением норм профессиональной этики. </a:t>
            </a:r>
          </a:p>
        </p:txBody>
      </p:sp>
    </p:spTree>
    <p:extLst>
      <p:ext uri="{BB962C8B-B14F-4D97-AF65-F5344CB8AC3E}">
        <p14:creationId xmlns:p14="http://schemas.microsoft.com/office/powerpoint/2010/main" val="104727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sz="4900" b="1" dirty="0"/>
              <a:t>Выплаты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fcy;&amp;ocy;&amp;tcy;&amp;ocy; &amp;dcy;&amp;iecy;&amp;ncy;&amp;softcy;&amp;gcy;&amp;icy; &amp;rcy;&amp;ucy;&amp;bcy;&amp;lcy;&amp;icy;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1" y="3034902"/>
            <a:ext cx="2730097" cy="182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556792"/>
            <a:ext cx="6391672" cy="3886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Данная </a:t>
            </a:r>
            <a:r>
              <a:rPr lang="ru-RU" dirty="0"/>
              <a:t>категория граждан имеет право на определенные выплаты или надбавки, которые значительно влияют на уровень жизни.</a:t>
            </a:r>
          </a:p>
          <a:p>
            <a:pPr marL="0" indent="0">
              <a:buNone/>
            </a:pPr>
            <a:r>
              <a:rPr lang="ru-RU" dirty="0" smtClean="0"/>
              <a:t>	На </a:t>
            </a:r>
            <a:r>
              <a:rPr lang="ru-RU" dirty="0"/>
              <a:t>какую материальную помощь может рассчитывать молодой специалист:</a:t>
            </a:r>
          </a:p>
          <a:p>
            <a:endParaRPr lang="ru-RU" dirty="0"/>
          </a:p>
          <a:p>
            <a:r>
              <a:rPr lang="ru-RU" dirty="0"/>
              <a:t>    Единовременные выплаты – разнятся позициями относительно профессий. </a:t>
            </a:r>
            <a:r>
              <a:rPr lang="ru-RU" dirty="0" smtClean="0"/>
              <a:t>Если </a:t>
            </a:r>
            <a:r>
              <a:rPr lang="ru-RU" dirty="0"/>
              <a:t>же работник по каким-то обстоятельствам внезапно увольняется раньше указанного в договоре времени, он должен вернуть организации все полученные социальные выплаты единой суммой. </a:t>
            </a:r>
            <a:endParaRPr lang="ru-RU" dirty="0" smtClean="0"/>
          </a:p>
          <a:p>
            <a:r>
              <a:rPr lang="ru-RU" dirty="0" smtClean="0"/>
              <a:t>Подъемные </a:t>
            </a:r>
            <a:r>
              <a:rPr lang="ru-RU" dirty="0"/>
              <a:t>– стимулирующие и компенсационные выплаты, предназначенные стать поддержкой молодому специалисту. </a:t>
            </a:r>
            <a:r>
              <a:rPr lang="ru-RU" dirty="0" smtClean="0"/>
              <a:t>Сумма </a:t>
            </a:r>
            <a:r>
              <a:rPr lang="ru-RU" dirty="0"/>
              <a:t>зависит от места работы и специализации нового сотрудника. Но в расчет не берутся дни отдыха, которым работник может официально воспользоваться.</a:t>
            </a:r>
          </a:p>
        </p:txBody>
      </p:sp>
    </p:spTree>
    <p:extLst>
      <p:ext uri="{BB962C8B-B14F-4D97-AF65-F5344CB8AC3E}">
        <p14:creationId xmlns:p14="http://schemas.microsoft.com/office/powerpoint/2010/main" val="125923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57</TotalTime>
  <Words>163</Words>
  <Application>Microsoft Office PowerPoint</Application>
  <PresentationFormat>Экран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NewsPrint</vt:lpstr>
      <vt:lpstr>Права и обязанности молодого специалиста </vt:lpstr>
      <vt:lpstr>Кто такие молодые специалисты?</vt:lpstr>
      <vt:lpstr>ОБЯЗАННОСТИ МОЛОДОГО СПЕЦИАЛИСТА </vt:lpstr>
      <vt:lpstr> ПРАВА МОЛОДОГО СПЕЦИАЛИСТА</vt:lpstr>
      <vt:lpstr>Выплаты </vt:lpstr>
    </vt:vector>
  </TitlesOfParts>
  <Company>ГУВК №40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и обязанности молодого специалиста </dc:title>
  <dc:creator>ПК-8</dc:creator>
  <cp:lastModifiedBy>ПК-8</cp:lastModifiedBy>
  <cp:revision>8</cp:revision>
  <dcterms:created xsi:type="dcterms:W3CDTF">2018-04-20T09:07:23Z</dcterms:created>
  <dcterms:modified xsi:type="dcterms:W3CDTF">2018-04-20T10:06:02Z</dcterms:modified>
</cp:coreProperties>
</file>