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  <p:sldId id="256" r:id="rId3"/>
    <p:sldId id="257" r:id="rId4"/>
    <p:sldId id="262" r:id="rId5"/>
    <p:sldId id="258" r:id="rId6"/>
    <p:sldId id="266" r:id="rId7"/>
    <p:sldId id="263" r:id="rId8"/>
    <p:sldId id="259" r:id="rId9"/>
    <p:sldId id="264" r:id="rId10"/>
    <p:sldId id="260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AEAE-426C-4D33-885D-D5E98D95860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DFA8-614A-47E2-8B0F-DF16D78CBBC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AEAE-426C-4D33-885D-D5E98D95860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DFA8-614A-47E2-8B0F-DF16D78CBB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AEAE-426C-4D33-885D-D5E98D95860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DFA8-614A-47E2-8B0F-DF16D78CBB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AEAE-426C-4D33-885D-D5E98D95860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DFA8-614A-47E2-8B0F-DF16D78CBB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AEAE-426C-4D33-885D-D5E98D95860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DFA8-614A-47E2-8B0F-DF16D78CBBC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AEAE-426C-4D33-885D-D5E98D95860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DFA8-614A-47E2-8B0F-DF16D78CBB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AEAE-426C-4D33-885D-D5E98D95860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DFA8-614A-47E2-8B0F-DF16D78CBBCC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AEAE-426C-4D33-885D-D5E98D95860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DFA8-614A-47E2-8B0F-DF16D78CBB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AEAE-426C-4D33-885D-D5E98D95860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DFA8-614A-47E2-8B0F-DF16D78CBB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AEAE-426C-4D33-885D-D5E98D95860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DFA8-614A-47E2-8B0F-DF16D78CBBC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AEAE-426C-4D33-885D-D5E98D95860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DFA8-614A-47E2-8B0F-DF16D78CBB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CCDAEAE-426C-4D33-885D-D5E98D95860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ADEDFA8-614A-47E2-8B0F-DF16D78CBBC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620688"/>
            <a:ext cx="6858000" cy="100811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bg1">
                    <a:lumMod val="95000"/>
                  </a:schemeClr>
                </a:solidFill>
                <a:latin typeface="Impact" pitchFamily="34" charset="0"/>
              </a:rPr>
              <a:t>Молодые работники особо уязвимы</a:t>
            </a:r>
            <a:endParaRPr lang="ru-RU" sz="5400" dirty="0">
              <a:solidFill>
                <a:schemeClr val="bg1">
                  <a:lumMod val="95000"/>
                </a:schemeClr>
              </a:solidFill>
              <a:latin typeface="Impact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375337" y="5553236"/>
            <a:ext cx="3759720" cy="10801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Работу выполнили: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Миронова Е.А. и Бутко К.А.</a:t>
            </a:r>
          </a:p>
        </p:txBody>
      </p:sp>
    </p:spTree>
    <p:extLst>
      <p:ext uri="{BB962C8B-B14F-4D97-AF65-F5344CB8AC3E}">
        <p14:creationId xmlns:p14="http://schemas.microsoft.com/office/powerpoint/2010/main" val="295389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sz="4900" b="1" dirty="0"/>
              <a:t>Выплаты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fcy;&amp;ocy;&amp;tcy;&amp;ocy; &amp;dcy;&amp;iecy;&amp;ncy;&amp;softcy;&amp;gcy;&amp;icy; &amp;rcy;&amp;ucy;&amp;bcy;&amp;lcy;&amp;icy;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1" y="3034902"/>
            <a:ext cx="2730097" cy="182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1412776"/>
            <a:ext cx="6391672" cy="38862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b="1" dirty="0" smtClean="0"/>
              <a:t>На </a:t>
            </a:r>
            <a:r>
              <a:rPr lang="ru-RU" b="1" dirty="0"/>
              <a:t>какую материальную помощь может рассчитывать молодой специалист: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    </a:t>
            </a:r>
            <a:r>
              <a:rPr lang="ru-RU" dirty="0" smtClean="0"/>
              <a:t>Единовременные выплаты – разнятся </a:t>
            </a:r>
            <a:r>
              <a:rPr lang="ru-RU" dirty="0"/>
              <a:t>позициями относительно профессий. </a:t>
            </a:r>
            <a:r>
              <a:rPr lang="ru-RU" dirty="0" smtClean="0"/>
              <a:t>Если </a:t>
            </a:r>
            <a:r>
              <a:rPr lang="ru-RU" dirty="0"/>
              <a:t>же работник по каким-то обстоятельствам внезапно увольняется раньше указанного в договоре времени, он должен вернуть организации все полученные социальные выплаты единой суммой.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5923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1124744"/>
            <a:ext cx="6120680" cy="44644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/>
              <a:t>	На </a:t>
            </a:r>
            <a:r>
              <a:rPr lang="ru-RU" b="1" dirty="0"/>
              <a:t>какую материальную помощь может рассчитывать молодой </a:t>
            </a:r>
            <a:r>
              <a:rPr lang="ru-RU" b="1" dirty="0" smtClean="0"/>
              <a:t>специалист:</a:t>
            </a:r>
            <a:endParaRPr lang="ru-RU" b="1" dirty="0"/>
          </a:p>
          <a:p>
            <a:pPr algn="just"/>
            <a:r>
              <a:rPr lang="ru-RU" dirty="0" smtClean="0"/>
              <a:t>Подъемные </a:t>
            </a:r>
            <a:r>
              <a:rPr lang="ru-RU" dirty="0"/>
              <a:t>– стимулирующие и компенсационные выплаты, предназначенные стать поддержкой молодому специалисту. Сумма зависит от места работы и специализации нового сотрудника. Но в расчет не берутся дни отдыха, которым работник может официально воспользоваться.</a:t>
            </a:r>
          </a:p>
        </p:txBody>
      </p:sp>
    </p:spTree>
    <p:extLst>
      <p:ext uri="{BB962C8B-B14F-4D97-AF65-F5344CB8AC3E}">
        <p14:creationId xmlns:p14="http://schemas.microsoft.com/office/powerpoint/2010/main" val="39355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2304256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Права и обязанности молодого специалиста 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4983"/>
            <a:ext cx="5867411" cy="264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50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7543800" cy="914400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Кто такие молодые специалисты?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2348880"/>
            <a:ext cx="6096000" cy="365759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400" b="1" dirty="0" smtClean="0"/>
              <a:t>Молодыми специалистами </a:t>
            </a:r>
            <a:r>
              <a:rPr lang="ru-RU" dirty="0" smtClean="0"/>
              <a:t>являются выпускники высших и средних </a:t>
            </a:r>
            <a:r>
              <a:rPr lang="ru-RU" dirty="0" smtClean="0"/>
              <a:t>специальных учебных </a:t>
            </a:r>
            <a:r>
              <a:rPr lang="ru-RU" dirty="0" smtClean="0"/>
              <a:t>заведений, закончившие полный курс обучения, и направленные на работу комиссией по персональному распределению (при наличии свидетельства). Они считаются специалистами в течение 2 лет со дня заключения трудового договора с нанимателем.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114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1268760"/>
            <a:ext cx="6247656" cy="38141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Выпускники государственных высших и средних специальных учебных заведений, окончившие их без отрыва от производства,  персональному распределению не подлежат, в таком порядке они могут быть направлены на работу только по их желанию, просьбе. В этом случае они также считаются специалистами со всеми вытекающими отсюда гарантиями, правами и обязанностями.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80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496944" cy="1600200"/>
          </a:xfrm>
        </p:spPr>
        <p:txBody>
          <a:bodyPr>
            <a:noAutofit/>
          </a:bodyPr>
          <a:lstStyle/>
          <a:p>
            <a:r>
              <a:rPr lang="ru-RU" sz="4400" dirty="0"/>
              <a:t>ОБЯЗАННОСТИ МОЛОДОГО СПЕЦИАЛИСТА</a:t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1988840"/>
            <a:ext cx="6601996" cy="3886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/>
              <a:t>	</a:t>
            </a:r>
            <a:r>
              <a:rPr lang="ru-RU" dirty="0" smtClean="0"/>
              <a:t>1</a:t>
            </a:r>
            <a:r>
              <a:rPr lang="ru-RU" dirty="0"/>
              <a:t>.  Кандидатура  молодого  специалиста  для  закрепления  наставника </a:t>
            </a:r>
          </a:p>
          <a:p>
            <a:pPr marL="0" indent="0" algn="just">
              <a:buNone/>
            </a:pPr>
            <a:r>
              <a:rPr lang="ru-RU" dirty="0"/>
              <a:t>рассматривается на заседании ЦК с указанием срока наставничества и будущей </a:t>
            </a:r>
          </a:p>
          <a:p>
            <a:pPr marL="0" indent="0" algn="just">
              <a:buNone/>
            </a:pPr>
            <a:r>
              <a:rPr lang="ru-RU" dirty="0"/>
              <a:t>специализации и утверждается приказом директора колледжа. </a:t>
            </a:r>
          </a:p>
          <a:p>
            <a:pPr marL="0" indent="0" algn="just">
              <a:buNone/>
            </a:pPr>
            <a:r>
              <a:rPr lang="ru-RU" dirty="0" smtClean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87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1" y="980728"/>
            <a:ext cx="6801667" cy="5040560"/>
          </a:xfrm>
        </p:spPr>
        <p:txBody>
          <a:bodyPr/>
          <a:lstStyle/>
          <a:p>
            <a:pPr algn="just"/>
            <a:r>
              <a:rPr lang="ru-RU" dirty="0"/>
              <a:t>2. В период наставничества молодой специалист обязан: </a:t>
            </a:r>
          </a:p>
          <a:p>
            <a:pPr algn="just"/>
            <a:r>
              <a:rPr lang="ru-RU" dirty="0"/>
              <a:t>изучать Закон ДНР  «Об образовании», нормативные акты, определяющие его служебную деятельность, структуру, штаты, особенности деятельности колледжа и функциональные обязанности по занимаемой должности; </a:t>
            </a:r>
          </a:p>
          <a:p>
            <a:pPr algn="just"/>
            <a:r>
              <a:rPr lang="ru-RU" dirty="0"/>
              <a:t>выполнять план профессионального становления в установленные сроки;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381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3346" y="1340768"/>
            <a:ext cx="6613395" cy="4248472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/>
              <a:t>постоянно  работать  над  повышением  профессионального  мастерства, </a:t>
            </a:r>
          </a:p>
          <a:p>
            <a:r>
              <a:rPr lang="ru-RU" sz="2800" dirty="0"/>
              <a:t>овладевать практическими навыками по занимаемой должности; </a:t>
            </a:r>
          </a:p>
          <a:p>
            <a:r>
              <a:rPr lang="ru-RU" sz="2800" dirty="0"/>
              <a:t>учиться у наставника передовым методам и формам работы, правильно строить свои взаимоотношения с ним; </a:t>
            </a:r>
          </a:p>
          <a:p>
            <a:r>
              <a:rPr lang="ru-RU" sz="2800" dirty="0"/>
              <a:t>совершенствовать свой общеобразовательный и культурный уровень; </a:t>
            </a:r>
          </a:p>
          <a:p>
            <a:r>
              <a:rPr lang="ru-RU" sz="2800" dirty="0"/>
              <a:t>периодически  отчитываться  о  своей  работе  перед  наставником  и председателем цикловой  комиссии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81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776864" cy="1600200"/>
          </a:xfrm>
        </p:spPr>
        <p:txBody>
          <a:bodyPr>
            <a:normAutofit/>
          </a:bodyPr>
          <a:lstStyle/>
          <a:p>
            <a:r>
              <a:rPr lang="ru-RU" sz="4400" dirty="0"/>
              <a:t> ПРАВА МОЛОДОГО СПЕЦИАЛИСТА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1484784"/>
            <a:ext cx="6588224" cy="43924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800" b="1" dirty="0"/>
              <a:t>Молодой специалист имеет право: </a:t>
            </a:r>
          </a:p>
          <a:p>
            <a:pPr marL="0" indent="0">
              <a:buNone/>
            </a:pPr>
            <a:endParaRPr lang="ru-RU" sz="3200" b="1" dirty="0"/>
          </a:p>
          <a:p>
            <a:r>
              <a:rPr lang="ru-RU" sz="3400" dirty="0"/>
              <a:t>вносить  на  рассмотрение  </a:t>
            </a:r>
            <a:r>
              <a:rPr lang="ru-RU" sz="3400" dirty="0" smtClean="0"/>
              <a:t>администрации  </a:t>
            </a:r>
            <a:r>
              <a:rPr lang="ru-RU" sz="3400" dirty="0"/>
              <a:t>колледжа  предложения  по </a:t>
            </a:r>
            <a:r>
              <a:rPr lang="ru-RU" sz="3400" dirty="0" smtClean="0"/>
              <a:t>совершенствованию </a:t>
            </a:r>
            <a:r>
              <a:rPr lang="ru-RU" sz="3400" dirty="0"/>
              <a:t>работы, связанной с наставничеством; </a:t>
            </a:r>
          </a:p>
          <a:p>
            <a:r>
              <a:rPr lang="ru-RU" sz="3400" dirty="0"/>
              <a:t>защищать профессиональную честь и достоинство; </a:t>
            </a:r>
          </a:p>
          <a:p>
            <a:r>
              <a:rPr lang="ru-RU" sz="3400" dirty="0"/>
              <a:t>знакомиться с </a:t>
            </a:r>
            <a:r>
              <a:rPr lang="ru-RU" sz="3400" dirty="0" smtClean="0"/>
              <a:t>замечаниями и </a:t>
            </a:r>
            <a:r>
              <a:rPr lang="ru-RU" sz="3400" dirty="0"/>
              <a:t>другими документами, содержащими оценку </a:t>
            </a:r>
            <a:r>
              <a:rPr lang="ru-RU" sz="3400" dirty="0" smtClean="0"/>
              <a:t>его </a:t>
            </a:r>
            <a:r>
              <a:rPr lang="ru-RU" sz="3400" dirty="0"/>
              <a:t>работы, давать по ним объяснения; </a:t>
            </a:r>
          </a:p>
        </p:txBody>
      </p:sp>
    </p:spTree>
    <p:extLst>
      <p:ext uri="{BB962C8B-B14F-4D97-AF65-F5344CB8AC3E}">
        <p14:creationId xmlns:p14="http://schemas.microsoft.com/office/powerpoint/2010/main" val="104727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5968" y="1052736"/>
            <a:ext cx="6539432" cy="38862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3000" dirty="0" smtClean="0"/>
              <a:t>Посещать другие </a:t>
            </a:r>
            <a:r>
              <a:rPr lang="ru-RU" sz="3000" dirty="0"/>
              <a:t>образовательные учреждения по вопросам педагогической деятельности; </a:t>
            </a:r>
          </a:p>
          <a:p>
            <a:pPr algn="just"/>
            <a:r>
              <a:rPr lang="ru-RU" sz="3000" dirty="0"/>
              <a:t>повышать квалификацию удобным для себя способом; </a:t>
            </a:r>
          </a:p>
          <a:p>
            <a:pPr algn="just"/>
            <a:r>
              <a:rPr lang="ru-RU" sz="3000" dirty="0"/>
              <a:t>защищать свои интересы самостоятельно или через представителя, в том числе  адвоката,  в  случае  дисциплинарного  или  служебного  расследования, связанного с нарушением норм профессиональной этики.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80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83</TotalTime>
  <Words>264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NewsPrint</vt:lpstr>
      <vt:lpstr>Презентация PowerPoint</vt:lpstr>
      <vt:lpstr>Права и обязанности молодого специалиста </vt:lpstr>
      <vt:lpstr>Кто такие молодые специалисты?</vt:lpstr>
      <vt:lpstr>Презентация PowerPoint</vt:lpstr>
      <vt:lpstr>ОБЯЗАННОСТИ МОЛОДОГО СПЕЦИАЛИСТА </vt:lpstr>
      <vt:lpstr>Презентация PowerPoint</vt:lpstr>
      <vt:lpstr>Презентация PowerPoint</vt:lpstr>
      <vt:lpstr> ПРАВА МОЛОДОГО СПЕЦИАЛИСТА</vt:lpstr>
      <vt:lpstr>Презентация PowerPoint</vt:lpstr>
      <vt:lpstr>Выплаты </vt:lpstr>
      <vt:lpstr>Презентация PowerPoint</vt:lpstr>
    </vt:vector>
  </TitlesOfParts>
  <Company>ГУВК №40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 и обязанности молодого специалиста </dc:title>
  <dc:creator>ПК-8</dc:creator>
  <cp:lastModifiedBy>ПК-8</cp:lastModifiedBy>
  <cp:revision>11</cp:revision>
  <dcterms:created xsi:type="dcterms:W3CDTF">2018-04-20T09:07:23Z</dcterms:created>
  <dcterms:modified xsi:type="dcterms:W3CDTF">2018-04-24T10:05:43Z</dcterms:modified>
</cp:coreProperties>
</file>